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2"/>
  </p:notesMasterIdLst>
  <p:sldIdLst>
    <p:sldId id="275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9" r:id="rId18"/>
    <p:sldId id="276" r:id="rId19"/>
    <p:sldId id="277" r:id="rId20"/>
    <p:sldId id="278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780"/>
    <p:restoredTop sz="86385"/>
  </p:normalViewPr>
  <p:slideViewPr>
    <p:cSldViewPr snapToGrid="0" snapToObjects="1">
      <p:cViewPr varScale="1">
        <p:scale>
          <a:sx n="108" d="100"/>
          <a:sy n="108" d="100"/>
        </p:scale>
        <p:origin x="1416" y="200"/>
      </p:cViewPr>
      <p:guideLst/>
    </p:cSldViewPr>
  </p:slideViewPr>
  <p:outlineViewPr>
    <p:cViewPr>
      <p:scale>
        <a:sx n="33" d="100"/>
        <a:sy n="33" d="100"/>
      </p:scale>
      <p:origin x="0" y="-12536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gif>
</file>

<file path=ppt/media/image10.tiff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439E31-2F2B-6340-BC5E-1E7866BD1C4E}" type="datetimeFigureOut">
              <a:rPr lang="en-US" smtClean="0"/>
              <a:t>11/2/17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7E0749-A7A3-7845-83C3-FD5BC12B2E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72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09A1B-21DC-44B9-AB1A-17FCC46D909C}" type="slidenum">
              <a:rPr lang="el-GR" smtClean="0"/>
              <a:t>2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071430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09A1B-21DC-44B9-AB1A-17FCC46D909C}" type="slidenum">
              <a:rPr lang="el-GR" smtClean="0"/>
              <a:t>12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8718484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09A1B-21DC-44B9-AB1A-17FCC46D909C}" type="slidenum">
              <a:rPr lang="el-GR" smtClean="0"/>
              <a:t>13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838081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09A1B-21DC-44B9-AB1A-17FCC46D909C}" type="slidenum">
              <a:rPr lang="el-GR" smtClean="0"/>
              <a:t>14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4543793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09A1B-21DC-44B9-AB1A-17FCC46D909C}" type="slidenum">
              <a:rPr lang="el-GR" smtClean="0"/>
              <a:t>18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2604140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09A1B-21DC-44B9-AB1A-17FCC46D909C}" type="slidenum">
              <a:rPr lang="el-GR" smtClean="0"/>
              <a:t>19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957656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09A1B-21DC-44B9-AB1A-17FCC46D909C}" type="slidenum">
              <a:rPr lang="el-GR" smtClean="0"/>
              <a:t>20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970412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09A1B-21DC-44B9-AB1A-17FCC46D909C}" type="slidenum">
              <a:rPr lang="el-GR" smtClean="0"/>
              <a:t>3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2285404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09A1B-21DC-44B9-AB1A-17FCC46D909C}" type="slidenum">
              <a:rPr lang="el-GR" smtClean="0"/>
              <a:t>4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479541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09A1B-21DC-44B9-AB1A-17FCC46D909C}" type="slidenum">
              <a:rPr lang="el-GR" smtClean="0"/>
              <a:t>5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145225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09A1B-21DC-44B9-AB1A-17FCC46D909C}" type="slidenum">
              <a:rPr lang="el-GR" smtClean="0"/>
              <a:t>6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7627575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09A1B-21DC-44B9-AB1A-17FCC46D909C}" type="slidenum">
              <a:rPr lang="el-GR" smtClean="0"/>
              <a:t>7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336448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09A1B-21DC-44B9-AB1A-17FCC46D909C}" type="slidenum">
              <a:rPr lang="el-GR" smtClean="0"/>
              <a:t>8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5504059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09A1B-21DC-44B9-AB1A-17FCC46D909C}" type="slidenum">
              <a:rPr lang="el-GR" smtClean="0"/>
              <a:t>10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0286824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E09A1B-21DC-44B9-AB1A-17FCC46D909C}" type="slidenum">
              <a:rPr lang="el-GR" smtClean="0"/>
              <a:t>11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176474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B7904-D9C9-C640-B059-344E111AC568}" type="datetime1">
              <a:rPr lang="sv-SE" smtClean="0"/>
              <a:t>2017-11-02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4BD66-9460-7F46-A985-8CE8B551EF7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A86BF-B137-9941-A071-3097FC1504D4}" type="datetime1">
              <a:rPr lang="sv-SE" smtClean="0"/>
              <a:t>2017-11-02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4BD66-9460-7F46-A985-8CE8B551EF7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0DC36-74B9-B648-BC97-E584F93F182D}" type="datetime1">
              <a:rPr lang="sv-SE" smtClean="0"/>
              <a:t>2017-11-02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4BD66-9460-7F46-A985-8CE8B551EF7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85DC49-ACB3-E74E-AE4C-05D179F414C5}" type="datetime1">
              <a:rPr lang="sv-SE" smtClean="0"/>
              <a:t>2017-11-02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4BD66-9460-7F46-A985-8CE8B551EF7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9F740-EC18-6940-97F6-9B1484CF734A}" type="datetime1">
              <a:rPr lang="sv-SE" smtClean="0"/>
              <a:t>2017-11-02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4BD66-9460-7F46-A985-8CE8B551EF7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316137-ABF8-214A-99AD-7E469A79000F}" type="datetime1">
              <a:rPr lang="sv-SE" smtClean="0"/>
              <a:t>2017-11-02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4BD66-9460-7F46-A985-8CE8B551EF7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FC7B2-BDA5-D04C-A3E4-AD18A047E45C}" type="datetime1">
              <a:rPr lang="sv-SE" smtClean="0"/>
              <a:t>2017-11-02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4BD66-9460-7F46-A985-8CE8B551EF7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8D9D8-3174-FF4F-9EAC-71832C892F4A}" type="datetime1">
              <a:rPr lang="sv-SE" smtClean="0"/>
              <a:t>2017-11-02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4BD66-9460-7F46-A985-8CE8B551EF7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01F46-C991-004E-BC41-9FFB1AB771DD}" type="datetime1">
              <a:rPr lang="sv-SE" smtClean="0"/>
              <a:t>2017-11-02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4BD66-9460-7F46-A985-8CE8B551EF7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7D4FA-DB0D-984C-AC1C-D971567EEF8A}" type="datetime1">
              <a:rPr lang="sv-SE" smtClean="0"/>
              <a:t>2017-11-02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4BD66-9460-7F46-A985-8CE8B551EF7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063F1-9DAD-584C-A4C9-21EF9E2DE0FF}" type="datetime1">
              <a:rPr lang="sv-SE" smtClean="0"/>
              <a:t>2017-11-02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4BD66-9460-7F46-A985-8CE8B551EF7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20AC3-7C97-D14D-8A37-538D59AB10A4}" type="datetime1">
              <a:rPr lang="sv-SE" smtClean="0"/>
              <a:t>2017-11-02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TDA596 - Distributed Systems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A4BD66-9460-7F46-A985-8CE8B551EF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442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Relationship Id="rId3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noProof="0" dirty="0" smtClean="0"/>
              <a:t>Lab 1</a:t>
            </a:r>
            <a:endParaRPr lang="en-US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noProof="0" dirty="0" smtClean="0"/>
              <a:t>A </a:t>
            </a:r>
            <a:r>
              <a:rPr lang="en-US" noProof="0" dirty="0"/>
              <a:t>F</a:t>
            </a:r>
            <a:r>
              <a:rPr lang="en-US" noProof="0" dirty="0" smtClean="0"/>
              <a:t>irst </a:t>
            </a:r>
            <a:r>
              <a:rPr lang="en-US" noProof="0" dirty="0"/>
              <a:t>D</a:t>
            </a:r>
            <a:r>
              <a:rPr lang="en-US" noProof="0" dirty="0" smtClean="0"/>
              <a:t>istributed Blackboard</a:t>
            </a:r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4BD66-9460-7F46-A985-8CE8B551EF75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2" descr="http://www.eucap2012.org/images/chalmers_logo.gi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57566"/>
            <a:ext cx="2160240" cy="416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ttp://www.cse.chalmers.se/research/group/dcs/images/logo-big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304020"/>
            <a:ext cx="3810000" cy="52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311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Another way to view it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CE20D-E3E6-4C3B-96D7-4C51A388F4F5}" type="slidenum">
              <a:rPr lang="el-GR" smtClean="0"/>
              <a:t>10</a:t>
            </a:fld>
            <a:endParaRPr lang="el-GR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5936" y="3356992"/>
            <a:ext cx="621883" cy="76470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8" y="3140968"/>
            <a:ext cx="1152128" cy="115212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4168" y="2060848"/>
            <a:ext cx="621883" cy="76470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328" y="4293096"/>
            <a:ext cx="621883" cy="764704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>
            <a:off x="1619672" y="3573016"/>
            <a:ext cx="2232248" cy="0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1619672" y="3789040"/>
            <a:ext cx="2160240" cy="0"/>
          </a:xfrm>
          <a:prstGeom prst="straightConnector1">
            <a:avLst/>
          </a:prstGeom>
          <a:ln w="5715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4617819" y="2562709"/>
            <a:ext cx="1219918" cy="812939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4761835" y="2825552"/>
            <a:ext cx="1106309" cy="74746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4833843" y="3739344"/>
            <a:ext cx="2546469" cy="769776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 flipV="1">
            <a:off x="4833843" y="4044825"/>
            <a:ext cx="2474461" cy="752327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763688" y="3140968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1. POST /board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1763688" y="3907866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2. 200: OK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 rot="19436610">
            <a:off x="4025263" y="2488146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3. POST /propagate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 rot="1053184">
            <a:off x="5108903" y="3675209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3. POST /propagate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 rot="19637209">
            <a:off x="5212988" y="2964769"/>
            <a:ext cx="1149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4. </a:t>
            </a:r>
            <a:r>
              <a:rPr lang="en-US" dirty="0" smtClean="0"/>
              <a:t>200: OK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 rot="1038443">
            <a:off x="5528241" y="4503782"/>
            <a:ext cx="1149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4. </a:t>
            </a:r>
            <a:r>
              <a:rPr lang="en-US" dirty="0" smtClean="0"/>
              <a:t>200: OK</a:t>
            </a:r>
            <a:endParaRPr lang="en-US" dirty="0"/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971600" y="2582701"/>
            <a:ext cx="0" cy="742933"/>
          </a:xfrm>
          <a:prstGeom prst="straightConnector1">
            <a:avLst/>
          </a:prstGeom>
          <a:ln w="57150">
            <a:solidFill>
              <a:schemeClr val="accent3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848" y="2173506"/>
            <a:ext cx="761504" cy="761504"/>
          </a:xfrm>
          <a:prstGeom prst="rect">
            <a:avLst/>
          </a:prstGeom>
        </p:spPr>
      </p:pic>
      <p:sp>
        <p:nvSpPr>
          <p:cNvPr id="47" name="TextBox 46"/>
          <p:cNvSpPr txBox="1"/>
          <p:nvPr/>
        </p:nvSpPr>
        <p:spPr>
          <a:xfrm>
            <a:off x="323528" y="5733256"/>
            <a:ext cx="7511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You’ll test on more servers, but the principle stays the same!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372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Some hints to help you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128"/>
          </a:xfrm>
        </p:spPr>
        <p:txBody>
          <a:bodyPr>
            <a:normAutofit/>
          </a:bodyPr>
          <a:lstStyle/>
          <a:p>
            <a:r>
              <a:rPr lang="en-US" noProof="0" dirty="0" smtClean="0"/>
              <a:t>Keep </a:t>
            </a:r>
            <a:r>
              <a:rPr lang="en-US" noProof="0" dirty="0"/>
              <a:t>a list of all vessels in each vessel</a:t>
            </a:r>
          </a:p>
          <a:p>
            <a:pPr lvl="1"/>
            <a:r>
              <a:rPr lang="en-US" noProof="0" dirty="0"/>
              <a:t>(We know, this is not a scalable design, you will work on this aspect in the following labs</a:t>
            </a:r>
            <a:r>
              <a:rPr lang="en-US" noProof="0" dirty="0" smtClean="0"/>
              <a:t>)</a:t>
            </a:r>
          </a:p>
          <a:p>
            <a:pPr lvl="1"/>
            <a:endParaRPr lang="en-US" noProof="0" dirty="0"/>
          </a:p>
          <a:p>
            <a:r>
              <a:rPr lang="en-US" noProof="0" dirty="0"/>
              <a:t>Upon a post</a:t>
            </a:r>
          </a:p>
          <a:p>
            <a:pPr lvl="1"/>
            <a:r>
              <a:rPr lang="en-US" noProof="0" dirty="0"/>
              <a:t>Send the update to all other </a:t>
            </a:r>
            <a:r>
              <a:rPr lang="en-US" noProof="0" dirty="0" smtClean="0"/>
              <a:t>vessels</a:t>
            </a:r>
          </a:p>
          <a:p>
            <a:pPr lvl="1"/>
            <a:r>
              <a:rPr lang="en-US" noProof="0" dirty="0" smtClean="0"/>
              <a:t>But don’t wait for the other to reply before responding to the client!</a:t>
            </a:r>
            <a:endParaRPr lang="en-US" noProof="0" dirty="0"/>
          </a:p>
          <a:p>
            <a:pPr lvl="1"/>
            <a:r>
              <a:rPr lang="en-US" noProof="0" dirty="0" smtClean="0"/>
              <a:t>Store the value, it should be shown at the next refresh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CE20D-E3E6-4C3B-96D7-4C51A388F4F5}" type="slidenum">
              <a:rPr lang="el-GR" smtClean="0"/>
              <a:t>11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040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Some hints to help you (2)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128"/>
          </a:xfrm>
        </p:spPr>
        <p:txBody>
          <a:bodyPr>
            <a:normAutofit/>
          </a:bodyPr>
          <a:lstStyle/>
          <a:p>
            <a:r>
              <a:rPr lang="en-US" noProof="0" dirty="0" smtClean="0"/>
              <a:t>HTTP formatting</a:t>
            </a:r>
          </a:p>
          <a:p>
            <a:pPr lvl="1"/>
            <a:r>
              <a:rPr lang="en-US" noProof="0" dirty="0" smtClean="0"/>
              <a:t>We do not care how it looks as long it is usable</a:t>
            </a:r>
          </a:p>
          <a:p>
            <a:pPr lvl="2"/>
            <a:r>
              <a:rPr lang="en-US" dirty="0"/>
              <a:t>Don’t lose too much time on formatting, ‘hello world’ and ‘</a:t>
            </a:r>
            <a:r>
              <a:rPr lang="en-US" dirty="0" err="1"/>
              <a:t>hello+world</a:t>
            </a:r>
            <a:r>
              <a:rPr lang="en-US" dirty="0"/>
              <a:t>’ are both valid </a:t>
            </a:r>
            <a:r>
              <a:rPr lang="en-US" dirty="0" smtClean="0"/>
              <a:t>entries</a:t>
            </a:r>
            <a:endParaRPr lang="en-US" noProof="0" dirty="0" smtClean="0"/>
          </a:p>
          <a:p>
            <a:pPr lvl="1"/>
            <a:endParaRPr lang="en-US" noProof="0" dirty="0" smtClean="0"/>
          </a:p>
          <a:p>
            <a:r>
              <a:rPr lang="en-US" noProof="0" dirty="0" smtClean="0"/>
              <a:t>The </a:t>
            </a:r>
            <a:r>
              <a:rPr lang="en-US" noProof="0" dirty="0" err="1" smtClean="0"/>
              <a:t>mininet</a:t>
            </a:r>
            <a:r>
              <a:rPr lang="en-US" noProof="0" dirty="0" smtClean="0"/>
              <a:t> script we are giving you directly calls a python script called </a:t>
            </a:r>
            <a:r>
              <a:rPr lang="en-US" i="1" noProof="0" dirty="0" smtClean="0"/>
              <a:t>server/</a:t>
            </a:r>
            <a:r>
              <a:rPr lang="en-US" i="1" noProof="0" dirty="0" err="1" smtClean="0"/>
              <a:t>server.py</a:t>
            </a:r>
            <a:endParaRPr lang="en-US" noProof="0" dirty="0" smtClean="0"/>
          </a:p>
          <a:p>
            <a:pPr lvl="1"/>
            <a:r>
              <a:rPr lang="en-US" noProof="0" dirty="0" smtClean="0"/>
              <a:t>You should implement your code there</a:t>
            </a:r>
          </a:p>
          <a:p>
            <a:pPr lvl="1"/>
            <a:r>
              <a:rPr lang="en-US" noProof="0" dirty="0" smtClean="0"/>
              <a:t>The script also provides the server IP as input to the script, if you want it (and you should)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CE20D-E3E6-4C3B-96D7-4C51A388F4F5}" type="slidenum">
              <a:rPr lang="el-GR" smtClean="0"/>
              <a:t>12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87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What we give you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noProof="0" dirty="0" smtClean="0"/>
              <a:t>A sample HTML file</a:t>
            </a:r>
          </a:p>
          <a:p>
            <a:pPr lvl="1"/>
            <a:r>
              <a:rPr lang="en-US" noProof="0" dirty="0" smtClean="0"/>
              <a:t>Change it if you want (totally optional)</a:t>
            </a:r>
          </a:p>
          <a:p>
            <a:r>
              <a:rPr lang="en-US" noProof="0" dirty="0" smtClean="0"/>
              <a:t>A skeleton Python file</a:t>
            </a:r>
          </a:p>
          <a:p>
            <a:pPr lvl="1"/>
            <a:r>
              <a:rPr lang="en-US" noProof="0" dirty="0" smtClean="0"/>
              <a:t>A very simple HTTP server</a:t>
            </a:r>
          </a:p>
          <a:p>
            <a:r>
              <a:rPr lang="en-US" noProof="0" dirty="0" smtClean="0"/>
              <a:t>A </a:t>
            </a:r>
            <a:r>
              <a:rPr lang="en-US" noProof="0" dirty="0" err="1" smtClean="0"/>
              <a:t>Mininet</a:t>
            </a:r>
            <a:r>
              <a:rPr lang="en-US" noProof="0" dirty="0" smtClean="0"/>
              <a:t> script</a:t>
            </a:r>
          </a:p>
          <a:p>
            <a:pPr lvl="1"/>
            <a:r>
              <a:rPr lang="en-US" noProof="0" dirty="0" smtClean="0"/>
              <a:t>Everything is ready, run it with </a:t>
            </a:r>
            <a:r>
              <a:rPr lang="en-US" i="1" noProof="0" dirty="0" err="1" smtClean="0"/>
              <a:t>sudo</a:t>
            </a:r>
            <a:r>
              <a:rPr lang="en-US" i="1" noProof="0" dirty="0" smtClean="0"/>
              <a:t> python lab1.py</a:t>
            </a:r>
            <a:endParaRPr lang="en-US" noProof="0" dirty="0" smtClean="0"/>
          </a:p>
          <a:p>
            <a:r>
              <a:rPr lang="en-US" noProof="0" dirty="0" smtClean="0"/>
              <a:t>Answers to your questions in the labs</a:t>
            </a:r>
          </a:p>
          <a:p>
            <a:r>
              <a:rPr lang="en-US" noProof="0" dirty="0" smtClean="0"/>
              <a:t>Demo slots</a:t>
            </a:r>
          </a:p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CE20D-E3E6-4C3B-96D7-4C51A388F4F5}" type="slidenum">
              <a:rPr lang="el-GR" smtClean="0"/>
              <a:t>13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135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What you will give us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noProof="0" dirty="0" smtClean="0"/>
              <a:t>Your code</a:t>
            </a:r>
            <a:endParaRPr lang="en-US" noProof="0" dirty="0"/>
          </a:p>
          <a:p>
            <a:pPr lvl="1"/>
            <a:r>
              <a:rPr lang="en-US" noProof="0" dirty="0"/>
              <a:t>Well structured</a:t>
            </a:r>
          </a:p>
          <a:p>
            <a:pPr lvl="1"/>
            <a:r>
              <a:rPr lang="en-US" noProof="0" dirty="0"/>
              <a:t>Well documented</a:t>
            </a:r>
          </a:p>
          <a:p>
            <a:endParaRPr lang="en-US" noProof="0" dirty="0"/>
          </a:p>
          <a:p>
            <a:r>
              <a:rPr lang="en-US" noProof="0" dirty="0" smtClean="0"/>
              <a:t>For EACH task</a:t>
            </a:r>
            <a:endParaRPr lang="en-US" noProof="0" dirty="0"/>
          </a:p>
          <a:p>
            <a:pPr lvl="1"/>
            <a:r>
              <a:rPr lang="en-US" noProof="0" dirty="0" smtClean="0"/>
              <a:t>A video </a:t>
            </a:r>
            <a:r>
              <a:rPr lang="en-US" noProof="0" dirty="0"/>
              <a:t>or </a:t>
            </a:r>
            <a:r>
              <a:rPr lang="en-US" noProof="0" dirty="0" smtClean="0"/>
              <a:t>a report for each task</a:t>
            </a:r>
          </a:p>
          <a:p>
            <a:pPr lvl="1"/>
            <a:r>
              <a:rPr lang="en-US" noProof="0" dirty="0" smtClean="0"/>
              <a:t>In total, 3 videos or 3 reports!</a:t>
            </a:r>
          </a:p>
          <a:p>
            <a:pPr lvl="1"/>
            <a:endParaRPr lang="en-US" noProof="0" dirty="0"/>
          </a:p>
          <a:p>
            <a:r>
              <a:rPr lang="en-US" noProof="0" dirty="0" smtClean="0"/>
              <a:t>Unit tests</a:t>
            </a:r>
          </a:p>
          <a:p>
            <a:pPr lvl="1"/>
            <a:r>
              <a:rPr lang="en-US" noProof="0" dirty="0" smtClean="0"/>
              <a:t>A way to test your code easily through a script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CE20D-E3E6-4C3B-96D7-4C51A388F4F5}" type="slidenum">
              <a:rPr lang="el-GR" smtClean="0"/>
              <a:t>14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60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Surprise!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noProof="0" dirty="0" smtClean="0"/>
              <a:t>You do not need to write a report for the tasks</a:t>
            </a:r>
          </a:p>
          <a:p>
            <a:pPr lvl="1"/>
            <a:r>
              <a:rPr lang="en-US" noProof="0" dirty="0" smtClean="0"/>
              <a:t>But you need to submit a video / screencast</a:t>
            </a:r>
          </a:p>
          <a:p>
            <a:pPr lvl="1"/>
            <a:r>
              <a:rPr lang="en-US" noProof="0" dirty="0" smtClean="0"/>
              <a:t>either </a:t>
            </a:r>
            <a:r>
              <a:rPr lang="en-US" noProof="0" dirty="0" smtClean="0"/>
              <a:t>a report or a </a:t>
            </a:r>
            <a:r>
              <a:rPr lang="en-US" noProof="0" dirty="0" smtClean="0"/>
              <a:t>video</a:t>
            </a:r>
            <a:endParaRPr lang="en-US" noProof="0" dirty="0" smtClean="0"/>
          </a:p>
          <a:p>
            <a:r>
              <a:rPr lang="en-US" noProof="0" dirty="0"/>
              <a:t>Do not spend time to make it look and sound </a:t>
            </a:r>
            <a:r>
              <a:rPr lang="en-US" noProof="0" dirty="0" smtClean="0"/>
              <a:t>great </a:t>
            </a:r>
            <a:r>
              <a:rPr lang="en-US" noProof="0" dirty="0"/>
              <a:t>Good is enough</a:t>
            </a:r>
            <a:r>
              <a:rPr lang="en-US" noProof="0" dirty="0" smtClean="0"/>
              <a:t>.</a:t>
            </a:r>
          </a:p>
          <a:p>
            <a:pPr marL="800100" lvl="2" indent="-342900"/>
            <a:r>
              <a:rPr lang="en-US" noProof="0" dirty="0" smtClean="0"/>
              <a:t>Aim </a:t>
            </a:r>
            <a:r>
              <a:rPr lang="en-US" noProof="0" dirty="0"/>
              <a:t>for 2-3 </a:t>
            </a:r>
            <a:r>
              <a:rPr lang="en-US" noProof="0" dirty="0" smtClean="0"/>
              <a:t>minutes per </a:t>
            </a:r>
            <a:r>
              <a:rPr lang="en-US" noProof="0" dirty="0" smtClean="0"/>
              <a:t>task</a:t>
            </a:r>
          </a:p>
          <a:p>
            <a:pPr marL="800100" lvl="2" indent="-342900"/>
            <a:r>
              <a:rPr lang="en-US" noProof="0" dirty="0" smtClean="0"/>
              <a:t>Do </a:t>
            </a:r>
            <a:r>
              <a:rPr lang="en-US" noProof="0" dirty="0"/>
              <a:t>not waste time trying to fit in. </a:t>
            </a:r>
            <a:r>
              <a:rPr lang="en-US" noProof="0" dirty="0" smtClean="0"/>
              <a:t>(5 </a:t>
            </a:r>
            <a:r>
              <a:rPr lang="en-US" noProof="0" dirty="0"/>
              <a:t>minutes is okay </a:t>
            </a:r>
            <a:r>
              <a:rPr lang="en-US" noProof="0" dirty="0" smtClean="0"/>
              <a:t>too).</a:t>
            </a:r>
          </a:p>
          <a:p>
            <a:pPr marL="800100" lvl="2" indent="-342900"/>
            <a:r>
              <a:rPr lang="en-US" noProof="0" dirty="0" smtClean="0"/>
              <a:t>The goal is to </a:t>
            </a:r>
            <a:r>
              <a:rPr lang="en-US" noProof="0" dirty="0" smtClean="0"/>
              <a:t>have n </a:t>
            </a:r>
            <a:r>
              <a:rPr lang="en-US" noProof="0" dirty="0" smtClean="0"/>
              <a:t>fun and efficient alternative to </a:t>
            </a:r>
            <a:r>
              <a:rPr lang="en-US" noProof="0" dirty="0" smtClean="0"/>
              <a:t>a report</a:t>
            </a:r>
            <a:endParaRPr lang="en-US" noProof="0" dirty="0"/>
          </a:p>
          <a:p>
            <a:endParaRPr lang="en-US" noProof="0" dirty="0"/>
          </a:p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CE20D-E3E6-4C3B-96D7-4C51A388F4F5}" type="slidenum">
              <a:rPr lang="el-GR" smtClean="0"/>
              <a:t>15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688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Hints for videos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noProof="0" dirty="0" smtClean="0"/>
              <a:t>We want something useful that </a:t>
            </a:r>
          </a:p>
          <a:p>
            <a:pPr lvl="1"/>
            <a:r>
              <a:rPr lang="en-US" noProof="0" dirty="0" smtClean="0"/>
              <a:t>shows a demo</a:t>
            </a:r>
          </a:p>
          <a:p>
            <a:pPr lvl="1"/>
            <a:r>
              <a:rPr lang="en-US" noProof="0" dirty="0" smtClean="0"/>
              <a:t>explain the algorithm</a:t>
            </a:r>
          </a:p>
          <a:p>
            <a:pPr lvl="1"/>
            <a:r>
              <a:rPr lang="en-US" noProof="0" dirty="0" smtClean="0"/>
              <a:t>explain how the interesting parts of the code work</a:t>
            </a:r>
          </a:p>
          <a:p>
            <a:pPr lvl="1"/>
            <a:r>
              <a:rPr lang="en-US" noProof="0" dirty="0" smtClean="0"/>
              <a:t>answer the questions we pose in the tasks</a:t>
            </a:r>
          </a:p>
          <a:p>
            <a:r>
              <a:rPr lang="en-US" noProof="0" dirty="0" smtClean="0"/>
              <a:t>Software hints:</a:t>
            </a:r>
          </a:p>
          <a:p>
            <a:pPr lvl="1"/>
            <a:r>
              <a:rPr lang="en-US" noProof="0" dirty="0" err="1" smtClean="0"/>
              <a:t>screenomatic</a:t>
            </a:r>
            <a:endParaRPr lang="en-US" noProof="0" dirty="0" smtClean="0"/>
          </a:p>
          <a:p>
            <a:pPr lvl="1"/>
            <a:r>
              <a:rPr lang="en-US" noProof="0" dirty="0" smtClean="0"/>
              <a:t>you can borrow a microphone</a:t>
            </a:r>
          </a:p>
          <a:p>
            <a:pPr lvl="1"/>
            <a:r>
              <a:rPr lang="en-US" noProof="0" dirty="0" smtClean="0"/>
              <a:t>you can use your mobile phone if your PC does not like screencast.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CE20D-E3E6-4C3B-96D7-4C51A388F4F5}" type="slidenum">
              <a:rPr lang="el-GR" smtClean="0"/>
              <a:t>16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044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tasks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important stuff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4BD66-9460-7F46-A985-8CE8B551EF75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260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noProof="0" dirty="0"/>
              <a:t>Task 1: make it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noProof="0" dirty="0" smtClean="0"/>
              <a:t>Demonstrate that your distributed blackboard </a:t>
            </a:r>
            <a:br>
              <a:rPr lang="en-US" noProof="0" dirty="0" smtClean="0"/>
            </a:br>
            <a:r>
              <a:rPr lang="en-US" noProof="0" dirty="0" smtClean="0"/>
              <a:t>by submitting a 1-2 minutes video (or report)</a:t>
            </a:r>
          </a:p>
          <a:p>
            <a:pPr lvl="1"/>
            <a:r>
              <a:rPr lang="en-US" dirty="0"/>
              <a:t>Use at least 8 </a:t>
            </a:r>
            <a:r>
              <a:rPr lang="en-US" dirty="0" smtClean="0"/>
              <a:t>vessels/blackboards</a:t>
            </a:r>
            <a:endParaRPr lang="en-US" noProof="0" dirty="0" smtClean="0"/>
          </a:p>
          <a:p>
            <a:pPr lvl="1"/>
            <a:r>
              <a:rPr lang="en-US" noProof="0" dirty="0" smtClean="0"/>
              <a:t>Do 3 posts and show them on the other blackboards</a:t>
            </a:r>
          </a:p>
          <a:p>
            <a:pPr lvl="1"/>
            <a:r>
              <a:rPr lang="en-US" noProof="0" dirty="0" smtClean="0"/>
              <a:t>Hint: show the browser windows and (optionally consoles) next to each other on your screen</a:t>
            </a:r>
          </a:p>
          <a:p>
            <a:pPr lvl="1"/>
            <a:r>
              <a:rPr lang="en-US" noProof="0" dirty="0" smtClean="0"/>
              <a:t>Record your screen and document what is happening by using your mouse and your voice</a:t>
            </a:r>
          </a:p>
          <a:p>
            <a:pPr lvl="2"/>
            <a:r>
              <a:rPr lang="en-US" noProof="0" dirty="0" smtClean="0"/>
              <a:t>No video editing, cutting, etc. required </a:t>
            </a:r>
          </a:p>
          <a:p>
            <a:pPr lvl="2"/>
            <a:r>
              <a:rPr lang="en-US" dirty="0" smtClean="0"/>
              <a:t>Do not waste your time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CE20D-E3E6-4C3B-96D7-4C51A388F4F5}" type="slidenum">
              <a:rPr lang="el-GR" smtClean="0"/>
              <a:t>18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07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Task 2: </a:t>
            </a:r>
            <a:r>
              <a:rPr lang="en-US" noProof="0" dirty="0" smtClean="0"/>
              <a:t>Modify and Delete values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noProof="0" dirty="0"/>
              <a:t>A user must be able to delete or modify a post </a:t>
            </a:r>
            <a:endParaRPr lang="en-US" noProof="0" dirty="0" smtClean="0"/>
          </a:p>
          <a:p>
            <a:pPr lvl="1"/>
            <a:r>
              <a:rPr lang="en-US" noProof="0" dirty="0" smtClean="0"/>
              <a:t>See the code provided</a:t>
            </a:r>
            <a:endParaRPr lang="en-US" noProof="0" dirty="0"/>
          </a:p>
          <a:p>
            <a:r>
              <a:rPr lang="en-US" noProof="0" dirty="0"/>
              <a:t>Once a post is either modified or deleted, a vessel should propagate this change to other vessels</a:t>
            </a:r>
            <a:br>
              <a:rPr lang="en-US" noProof="0" dirty="0"/>
            </a:br>
            <a:endParaRPr lang="en-US" noProof="0" dirty="0"/>
          </a:p>
          <a:p>
            <a:r>
              <a:rPr lang="en-US" noProof="0" dirty="0"/>
              <a:t>Submit a 1-2 minutes video/report that demonstrates this functionality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CE20D-E3E6-4C3B-96D7-4C51A388F4F5}" type="slidenum">
              <a:rPr lang="el-GR" smtClean="0"/>
              <a:t>19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420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Distributed Blackboard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noProof="0" dirty="0" smtClean="0"/>
              <a:t>Develop a program that runs on several machines</a:t>
            </a:r>
          </a:p>
          <a:p>
            <a:r>
              <a:rPr lang="en-US" noProof="0" dirty="0" smtClean="0"/>
              <a:t>Clients post to any server using a web browser</a:t>
            </a:r>
            <a:endParaRPr lang="en-US" dirty="0"/>
          </a:p>
          <a:p>
            <a:r>
              <a:rPr lang="en-US" noProof="0" dirty="0" smtClean="0"/>
              <a:t>Store all received data</a:t>
            </a:r>
          </a:p>
          <a:p>
            <a:r>
              <a:rPr lang="en-US" noProof="0" dirty="0" smtClean="0"/>
              <a:t>Propagate the newly received data </a:t>
            </a:r>
          </a:p>
          <a:p>
            <a:pPr lvl="1"/>
            <a:r>
              <a:rPr lang="en-US" noProof="0" dirty="0" smtClean="0"/>
              <a:t>to all the other boards </a:t>
            </a:r>
          </a:p>
          <a:p>
            <a:pPr lvl="1"/>
            <a:r>
              <a:rPr lang="en-US" noProof="0" dirty="0" smtClean="0"/>
              <a:t>in a peer-to-peer manner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CE20D-E3E6-4C3B-96D7-4C51A388F4F5}" type="slidenum">
              <a:rPr lang="el-GR" smtClean="0"/>
              <a:t>2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0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Task 3: </a:t>
            </a:r>
            <a:r>
              <a:rPr lang="en-US" noProof="0" dirty="0" smtClean="0"/>
              <a:t>Is our system consistent?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noProof="0" dirty="0" smtClean="0"/>
              <a:t>Can it happen that two vessels show different blackboards? Why?</a:t>
            </a:r>
          </a:p>
          <a:p>
            <a:pPr lvl="1"/>
            <a:r>
              <a:rPr lang="en-US" noProof="0" dirty="0" smtClean="0"/>
              <a:t>Even when all data was reliably send to all vessels, and then we hit refresh afterwards</a:t>
            </a:r>
            <a:br>
              <a:rPr lang="en-US" noProof="0" dirty="0" smtClean="0"/>
            </a:br>
            <a:endParaRPr lang="en-US" noProof="0" dirty="0" smtClean="0"/>
          </a:p>
          <a:p>
            <a:pPr lvl="1"/>
            <a:r>
              <a:rPr lang="en-US" noProof="0" dirty="0" smtClean="0"/>
              <a:t>Hint: Use a script to do “concurrent posts” to your blackboards! (use the curl command)</a:t>
            </a:r>
            <a:br>
              <a:rPr lang="en-US" noProof="0" dirty="0" smtClean="0"/>
            </a:br>
            <a:endParaRPr lang="en-US" noProof="0" dirty="0" smtClean="0"/>
          </a:p>
          <a:p>
            <a:pPr lvl="1"/>
            <a:r>
              <a:rPr lang="en-US" noProof="0" dirty="0" smtClean="0"/>
              <a:t>Submit 1-2 minutes video or a report</a:t>
            </a:r>
          </a:p>
          <a:p>
            <a:pPr lvl="2"/>
            <a:r>
              <a:rPr lang="en-US" noProof="0" dirty="0" smtClean="0"/>
              <a:t>Explaining your thoughts</a:t>
            </a:r>
          </a:p>
          <a:p>
            <a:pPr lvl="2"/>
            <a:r>
              <a:rPr lang="en-US" noProof="0" dirty="0" smtClean="0"/>
              <a:t>If you can make it happen: document it in your video or report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CE20D-E3E6-4C3B-96D7-4C51A388F4F5}" type="slidenum">
              <a:rPr lang="el-GR" smtClean="0"/>
              <a:t>20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365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noProof="0" dirty="0" smtClean="0"/>
              <a:t>How it will look like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28800"/>
            <a:ext cx="8229600" cy="51125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noProof="0" dirty="0" smtClean="0"/>
              <a:t>A blackboard looks like this</a:t>
            </a:r>
          </a:p>
          <a:p>
            <a:pPr marL="0" indent="0">
              <a:buNone/>
            </a:pPr>
            <a:endParaRPr lang="en-US" noProof="0" dirty="0" smtClean="0"/>
          </a:p>
          <a:p>
            <a:pPr marL="0" indent="0">
              <a:buNone/>
            </a:pPr>
            <a:endParaRPr lang="en-US" noProof="0" dirty="0" smtClean="0"/>
          </a:p>
          <a:p>
            <a:pPr marL="0" indent="0">
              <a:buNone/>
            </a:pPr>
            <a:endParaRPr lang="en-US" noProof="0" dirty="0" smtClean="0"/>
          </a:p>
          <a:p>
            <a:pPr marL="0" indent="0">
              <a:buNone/>
            </a:pPr>
            <a:endParaRPr lang="en-US" noProof="0" dirty="0" smtClean="0"/>
          </a:p>
          <a:p>
            <a:pPr marL="0" indent="0">
              <a:buNone/>
            </a:pPr>
            <a:endParaRPr lang="en-US" noProof="0" dirty="0" smtClean="0"/>
          </a:p>
          <a:p>
            <a:pPr marL="0" indent="0">
              <a:buNone/>
            </a:pPr>
            <a:endParaRPr lang="en-US" noProof="0" dirty="0" smtClean="0"/>
          </a:p>
          <a:p>
            <a:pPr marL="0" indent="0">
              <a:buNone/>
            </a:pPr>
            <a:endParaRPr lang="en-US" noProof="0" dirty="0" smtClean="0"/>
          </a:p>
          <a:p>
            <a:pPr marL="0" indent="0">
              <a:buNone/>
            </a:pPr>
            <a:endParaRPr lang="en-US" noProof="0" dirty="0" smtClean="0"/>
          </a:p>
          <a:p>
            <a:pPr marL="0" indent="0">
              <a:buNone/>
            </a:pPr>
            <a:endParaRPr lang="en-US" noProof="0" dirty="0" smtClean="0"/>
          </a:p>
          <a:p>
            <a:pPr marL="0" indent="0">
              <a:buNone/>
            </a:pP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CE20D-E3E6-4C3B-96D7-4C51A388F4F5}" type="slidenum">
              <a:rPr lang="el-GR" smtClean="0"/>
              <a:t>3</a:t>
            </a:fld>
            <a:endParaRPr lang="el-G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56" y="2492896"/>
            <a:ext cx="3390476" cy="3447619"/>
          </a:xfrm>
          <a:prstGeom prst="rect">
            <a:avLst/>
          </a:prstGeom>
        </p:spPr>
      </p:pic>
      <p:sp>
        <p:nvSpPr>
          <p:cNvPr id="10" name="Rounded Rectangular Callout 9"/>
          <p:cNvSpPr/>
          <p:nvPr/>
        </p:nvSpPr>
        <p:spPr>
          <a:xfrm>
            <a:off x="683568" y="3424617"/>
            <a:ext cx="2088232" cy="792088"/>
          </a:xfrm>
          <a:prstGeom prst="wedgeRoundRectCallout">
            <a:avLst>
              <a:gd name="adj1" fmla="val 75240"/>
              <a:gd name="adj2" fmla="val 76284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A form to submit text</a:t>
            </a:r>
            <a:endParaRPr lang="el-GR" sz="2400" dirty="0"/>
          </a:p>
        </p:txBody>
      </p:sp>
      <p:sp>
        <p:nvSpPr>
          <p:cNvPr id="11" name="Rounded Rectangular Callout 10"/>
          <p:cNvSpPr/>
          <p:nvPr/>
        </p:nvSpPr>
        <p:spPr>
          <a:xfrm>
            <a:off x="827584" y="5544471"/>
            <a:ext cx="2664296" cy="792088"/>
          </a:xfrm>
          <a:prstGeom prst="wedgeRoundRectCallout">
            <a:avLst>
              <a:gd name="adj1" fmla="val 89142"/>
              <a:gd name="adj2" fmla="val -99463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Some blackboard entries</a:t>
            </a:r>
            <a:endParaRPr lang="el-GR" sz="2400" dirty="0"/>
          </a:p>
        </p:txBody>
      </p:sp>
      <p:sp>
        <p:nvSpPr>
          <p:cNvPr id="12" name="Rounded Rectangular Callout 11"/>
          <p:cNvSpPr/>
          <p:nvPr/>
        </p:nvSpPr>
        <p:spPr>
          <a:xfrm>
            <a:off x="6805284" y="5521173"/>
            <a:ext cx="2088232" cy="792088"/>
          </a:xfrm>
          <a:prstGeom prst="wedgeRoundRectCallout">
            <a:avLst>
              <a:gd name="adj1" fmla="val -97952"/>
              <a:gd name="adj2" fmla="val -73618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Options for each entry</a:t>
            </a:r>
            <a:endParaRPr lang="el-GR" sz="24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054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A small example</a:t>
            </a:r>
            <a:endParaRPr lang="en-US" noProof="0" dirty="0"/>
          </a:p>
        </p:txBody>
      </p:sp>
      <p:sp>
        <p:nvSpPr>
          <p:cNvPr id="4" name="TextBox 3"/>
          <p:cNvSpPr txBox="1"/>
          <p:nvPr/>
        </p:nvSpPr>
        <p:spPr>
          <a:xfrm>
            <a:off x="899592" y="1916832"/>
            <a:ext cx="51966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Initially: empty blackboard on all vessels</a:t>
            </a:r>
            <a:endParaRPr lang="el-GR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CE20D-E3E6-4C3B-96D7-4C51A388F4F5}" type="slidenum">
              <a:rPr lang="el-GR" smtClean="0"/>
              <a:t>4</a:t>
            </a:fld>
            <a:endParaRPr lang="el-GR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2780928"/>
            <a:ext cx="3390476" cy="34285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2780928"/>
            <a:ext cx="3380952" cy="3447619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6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A small example</a:t>
            </a:r>
            <a:endParaRPr lang="en-US" noProof="0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1916834"/>
            <a:ext cx="36724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On vessel 1: </a:t>
            </a:r>
          </a:p>
          <a:p>
            <a:r>
              <a:rPr lang="en-US" sz="2400" dirty="0"/>
              <a:t>Write text and submit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CE20D-E3E6-4C3B-96D7-4C51A388F4F5}" type="slidenum">
              <a:rPr lang="el-GR" smtClean="0"/>
              <a:t>5</a:t>
            </a:fld>
            <a:endParaRPr lang="el-GR"/>
          </a:p>
        </p:txBody>
      </p:sp>
      <p:sp>
        <p:nvSpPr>
          <p:cNvPr id="3" name="TextBox 2"/>
          <p:cNvSpPr txBox="1"/>
          <p:nvPr/>
        </p:nvSpPr>
        <p:spPr>
          <a:xfrm>
            <a:off x="4644008" y="1916834"/>
            <a:ext cx="3600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On vessel 2: </a:t>
            </a:r>
          </a:p>
          <a:p>
            <a:r>
              <a:rPr lang="en-US" sz="2400" dirty="0"/>
              <a:t>No action on the browser</a:t>
            </a:r>
            <a:endParaRPr lang="el-GR" sz="24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2780928"/>
            <a:ext cx="3380952" cy="344761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2780928"/>
            <a:ext cx="3400000" cy="3438095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323528" y="4509120"/>
            <a:ext cx="576064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30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A small example</a:t>
            </a:r>
            <a:endParaRPr lang="en-US" noProof="0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1916834"/>
            <a:ext cx="37444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On vessel 1: </a:t>
            </a:r>
          </a:p>
          <a:p>
            <a:r>
              <a:rPr lang="en-US" sz="2400" dirty="0"/>
              <a:t>Text appears on the board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CE20D-E3E6-4C3B-96D7-4C51A388F4F5}" type="slidenum">
              <a:rPr lang="el-GR" smtClean="0"/>
              <a:t>6</a:t>
            </a:fld>
            <a:endParaRPr lang="el-GR"/>
          </a:p>
        </p:txBody>
      </p:sp>
      <p:sp>
        <p:nvSpPr>
          <p:cNvPr id="3" name="TextBox 2"/>
          <p:cNvSpPr txBox="1"/>
          <p:nvPr/>
        </p:nvSpPr>
        <p:spPr>
          <a:xfrm>
            <a:off x="4644008" y="1916834"/>
            <a:ext cx="3600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On vessel 2: </a:t>
            </a:r>
          </a:p>
          <a:p>
            <a:r>
              <a:rPr lang="en-US" sz="2400" dirty="0"/>
              <a:t>No action on the browser</a:t>
            </a:r>
            <a:endParaRPr lang="el-GR" sz="2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2780928"/>
            <a:ext cx="3380952" cy="3447619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>
            <a:off x="247578" y="5301208"/>
            <a:ext cx="576064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571" y="2780927"/>
            <a:ext cx="3390476" cy="3447619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66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A small example</a:t>
            </a:r>
            <a:endParaRPr lang="en-US" noProof="0" dirty="0"/>
          </a:p>
        </p:txBody>
      </p:sp>
      <p:sp>
        <p:nvSpPr>
          <p:cNvPr id="5" name="TextBox 4"/>
          <p:cNvSpPr txBox="1"/>
          <p:nvPr/>
        </p:nvSpPr>
        <p:spPr>
          <a:xfrm>
            <a:off x="899592" y="1916834"/>
            <a:ext cx="37444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On vessel 1: </a:t>
            </a:r>
          </a:p>
          <a:p>
            <a:r>
              <a:rPr lang="en-US" sz="2400" dirty="0"/>
              <a:t>No action on the browser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CE20D-E3E6-4C3B-96D7-4C51A388F4F5}" type="slidenum">
              <a:rPr lang="el-GR" smtClean="0"/>
              <a:t>7</a:t>
            </a:fld>
            <a:endParaRPr lang="el-GR"/>
          </a:p>
        </p:txBody>
      </p:sp>
      <p:sp>
        <p:nvSpPr>
          <p:cNvPr id="3" name="TextBox 2"/>
          <p:cNvSpPr txBox="1"/>
          <p:nvPr/>
        </p:nvSpPr>
        <p:spPr>
          <a:xfrm>
            <a:off x="4644008" y="1916834"/>
            <a:ext cx="3600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On vessel 2: </a:t>
            </a:r>
          </a:p>
          <a:p>
            <a:r>
              <a:rPr lang="en-US" sz="2400" dirty="0"/>
              <a:t>Hit refresh and see post!</a:t>
            </a:r>
            <a:endParaRPr lang="el-GR" sz="2400" dirty="0"/>
          </a:p>
        </p:txBody>
      </p:sp>
      <p:sp>
        <p:nvSpPr>
          <p:cNvPr id="10" name="Right Arrow 9"/>
          <p:cNvSpPr/>
          <p:nvPr/>
        </p:nvSpPr>
        <p:spPr>
          <a:xfrm rot="10800000">
            <a:off x="8100392" y="5301207"/>
            <a:ext cx="576064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571" y="2780927"/>
            <a:ext cx="3390476" cy="344761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2781586"/>
            <a:ext cx="3400000" cy="3447619"/>
          </a:xfrm>
          <a:prstGeom prst="rect">
            <a:avLst/>
          </a:prstGeom>
        </p:spPr>
      </p:pic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716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 smtClean="0"/>
              <a:t>A small example</a:t>
            </a:r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CE20D-E3E6-4C3B-96D7-4C51A388F4F5}" type="slidenum">
              <a:rPr lang="el-GR" smtClean="0"/>
              <a:t>8</a:t>
            </a:fld>
            <a:endParaRPr lang="el-GR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571" y="2780927"/>
            <a:ext cx="3390476" cy="344761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008" y="2781586"/>
            <a:ext cx="3400000" cy="344761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77112" y="1916832"/>
            <a:ext cx="7989775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 dirty="0"/>
              <a:t>A user should also be able to </a:t>
            </a:r>
            <a:r>
              <a:rPr lang="en-US" sz="2400" b="1" dirty="0"/>
              <a:t>modify</a:t>
            </a:r>
            <a:r>
              <a:rPr lang="en-US" sz="2400" dirty="0"/>
              <a:t> and a </a:t>
            </a:r>
            <a:r>
              <a:rPr lang="en-US" sz="2400" b="1" dirty="0"/>
              <a:t>delete </a:t>
            </a:r>
            <a:r>
              <a:rPr lang="en-US" sz="2400" dirty="0"/>
              <a:t>each post.</a:t>
            </a:r>
          </a:p>
        </p:txBody>
      </p:sp>
      <p:sp>
        <p:nvSpPr>
          <p:cNvPr id="12" name="Right Arrow 11"/>
          <p:cNvSpPr/>
          <p:nvPr/>
        </p:nvSpPr>
        <p:spPr>
          <a:xfrm rot="16200000">
            <a:off x="2532260" y="5756772"/>
            <a:ext cx="767112" cy="43204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Right Arrow 9"/>
          <p:cNvSpPr/>
          <p:nvPr/>
        </p:nvSpPr>
        <p:spPr>
          <a:xfrm rot="5400000">
            <a:off x="3059832" y="4581128"/>
            <a:ext cx="828091" cy="540060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43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noProof="0" dirty="0" smtClean="0"/>
              <a:t>Communications between a client and any server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0" dirty="0" smtClean="0"/>
              <a:t>HTTP requests</a:t>
            </a:r>
          </a:p>
          <a:p>
            <a:pPr lvl="1"/>
            <a:r>
              <a:rPr lang="en-US" noProof="0" dirty="0" smtClean="0"/>
              <a:t>GET / -&gt; display the page</a:t>
            </a:r>
          </a:p>
          <a:p>
            <a:pPr lvl="1"/>
            <a:r>
              <a:rPr lang="en-US" noProof="0" dirty="0" smtClean="0"/>
              <a:t>GET /board -&gt; display the content of the board (the data)</a:t>
            </a:r>
          </a:p>
          <a:p>
            <a:pPr lvl="1"/>
            <a:r>
              <a:rPr lang="en-US" noProof="0" dirty="0" smtClean="0"/>
              <a:t>POST /board -&gt; add a new value to the board</a:t>
            </a:r>
          </a:p>
          <a:p>
            <a:pPr lvl="1"/>
            <a:endParaRPr lang="en-US" noProof="0" dirty="0"/>
          </a:p>
          <a:p>
            <a:r>
              <a:rPr lang="en-US" noProof="0" dirty="0" smtClean="0"/>
              <a:t>HTTP Status</a:t>
            </a:r>
          </a:p>
          <a:p>
            <a:pPr lvl="1"/>
            <a:r>
              <a:rPr lang="en-US" noProof="0" dirty="0" smtClean="0"/>
              <a:t>We can inform the client upon a request</a:t>
            </a:r>
          </a:p>
          <a:p>
            <a:pPr lvl="1"/>
            <a:r>
              <a:rPr lang="en-US" noProof="0" dirty="0" smtClean="0"/>
              <a:t>200: OK</a:t>
            </a:r>
          </a:p>
          <a:p>
            <a:pPr lvl="1"/>
            <a:r>
              <a:rPr lang="en-US" noProof="0" dirty="0" smtClean="0"/>
              <a:t>400: Bad Request (But this should never happen!)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ACE20D-E3E6-4C3B-96D7-4C51A388F4F5}" type="slidenum">
              <a:rPr lang="el-GR" smtClean="0"/>
              <a:t>9</a:t>
            </a:fld>
            <a:endParaRPr lang="el-G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TDA596 - Distributed Systems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171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367</TotalTime>
  <Words>854</Words>
  <Application>Microsoft Macintosh PowerPoint</Application>
  <PresentationFormat>On-screen Show (4:3)</PresentationFormat>
  <Paragraphs>190</Paragraphs>
  <Slides>20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Calibri</vt:lpstr>
      <vt:lpstr>Calibri Light</vt:lpstr>
      <vt:lpstr>Arial</vt:lpstr>
      <vt:lpstr>Office Theme</vt:lpstr>
      <vt:lpstr>Lab 1</vt:lpstr>
      <vt:lpstr>Distributed Blackboard</vt:lpstr>
      <vt:lpstr>How it will look like</vt:lpstr>
      <vt:lpstr>A small example</vt:lpstr>
      <vt:lpstr>A small example</vt:lpstr>
      <vt:lpstr>A small example</vt:lpstr>
      <vt:lpstr>A small example</vt:lpstr>
      <vt:lpstr>A small example</vt:lpstr>
      <vt:lpstr>Communications between a client and any server</vt:lpstr>
      <vt:lpstr>Another way to view it</vt:lpstr>
      <vt:lpstr>Some hints to help you</vt:lpstr>
      <vt:lpstr>Some hints to help you (2)</vt:lpstr>
      <vt:lpstr>What we give you</vt:lpstr>
      <vt:lpstr>What you will give us</vt:lpstr>
      <vt:lpstr>Surprise!</vt:lpstr>
      <vt:lpstr>Hints for videos</vt:lpstr>
      <vt:lpstr>Lab tasks</vt:lpstr>
      <vt:lpstr>Task 1: make it work</vt:lpstr>
      <vt:lpstr>Task 2: Modify and Delete values</vt:lpstr>
      <vt:lpstr>Task 3: Is our system consistent?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1</dc:title>
  <dc:creator>Microsoft Office User</dc:creator>
  <cp:lastModifiedBy>Microsoft Office User</cp:lastModifiedBy>
  <cp:revision>9</cp:revision>
  <dcterms:created xsi:type="dcterms:W3CDTF">2017-10-09T15:24:36Z</dcterms:created>
  <dcterms:modified xsi:type="dcterms:W3CDTF">2017-11-02T12:48:16Z</dcterms:modified>
</cp:coreProperties>
</file>

<file path=docProps/thumbnail.jpeg>
</file>